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oppins" charset="1" panose="00000500000000000000"/>
      <p:regular r:id="rId17"/>
    </p:embeddedFont>
    <p:embeddedFont>
      <p:font typeface="Roboto" charset="1" panose="02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Slides/notesSlide2.xml" Type="http://schemas.openxmlformats.org/officeDocument/2006/relationships/notesSlide"/><Relationship Id="rId2" Target="presProps.xml" Type="http://schemas.openxmlformats.org/officeDocument/2006/relationships/presProps"/><Relationship Id="rId20" Target="notesSlides/notesSlide3.xml" Type="http://schemas.openxmlformats.org/officeDocument/2006/relationships/notesSlide"/><Relationship Id="rId21" Target="notesSlides/notesSlide4.xml" Type="http://schemas.openxmlformats.org/officeDocument/2006/relationships/notesSlide"/><Relationship Id="rId22" Target="notesSlides/notesSlide5.xml" Type="http://schemas.openxmlformats.org/officeDocument/2006/relationships/notesSlide"/><Relationship Id="rId23" Target="notesSlides/notesSlide6.xml" Type="http://schemas.openxmlformats.org/officeDocument/2006/relationships/notesSlide"/><Relationship Id="rId24" Target="notesSlides/notesSlide7.xml" Type="http://schemas.openxmlformats.org/officeDocument/2006/relationships/notesSlide"/><Relationship Id="rId25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‹#›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6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2956918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09550"/>
              <a:ext cx="12594035" cy="25721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324"/>
                </a:lnSpc>
              </a:pPr>
              <a:r>
                <a:rPr lang="en-US" sz="5562">
                  <a:solidFill>
                    <a:srgbClr val="F2F2F3"/>
                  </a:solidFill>
                  <a:latin typeface="Poppins"/>
                  <a:ea typeface="Poppins"/>
                  <a:cs typeface="Poppins"/>
                  <a:sym typeface="Poppins"/>
                </a:rPr>
                <a:t>Quickneed: Campus Sharing Simplified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5154066"/>
            <a:ext cx="9445526" cy="1360885"/>
            <a:chOff x="0" y="0"/>
            <a:chExt cx="12594035" cy="18145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1814513"/>
            </a:xfrm>
            <a:custGeom>
              <a:avLst/>
              <a:gdLst/>
              <a:ahLst/>
              <a:cxnLst/>
              <a:rect r="r" b="b" t="t" l="l"/>
              <a:pathLst>
                <a:path h="181451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61925"/>
              <a:ext cx="12594035" cy="19764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Quickneed is revolutionizing student resource exchange with a secure, university-exclusive borrowing platform. It leverages technology to connect students, making sharing easy and safe within the campus community.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01297" y="7020817"/>
            <a:ext cx="151508" cy="121890"/>
            <a:chOff x="0" y="0"/>
            <a:chExt cx="202010" cy="1625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2010" cy="162520"/>
            </a:xfrm>
            <a:custGeom>
              <a:avLst/>
              <a:gdLst/>
              <a:ahLst/>
              <a:cxnLst/>
              <a:rect r="r" b="b" t="t" l="l"/>
              <a:pathLst>
                <a:path h="162520" w="202010">
                  <a:moveTo>
                    <a:pt x="0" y="0"/>
                  </a:moveTo>
                  <a:lnTo>
                    <a:pt x="202010" y="0"/>
                  </a:lnTo>
                  <a:lnTo>
                    <a:pt x="202010" y="162520"/>
                  </a:lnTo>
                  <a:lnTo>
                    <a:pt x="0" y="16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"/>
              <a:ext cx="202010" cy="1720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1124"/>
                </a:lnSpc>
              </a:pPr>
              <a:r>
                <a:rPr lang="en-US" sz="937">
                  <a:solidFill>
                    <a:srgbClr val="3C3838"/>
                  </a:solidFill>
                  <a:latin typeface="Roboto"/>
                  <a:ea typeface="Roboto"/>
                  <a:cs typeface="Roboto"/>
                  <a:sym typeface="Roboto"/>
                </a:rPr>
                <a:t>YB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1610320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09550"/>
              <a:ext cx="12594035" cy="25721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324"/>
                </a:lnSpc>
              </a:pPr>
              <a:r>
                <a:rPr lang="en-US" sz="5562">
                  <a:solidFill>
                    <a:srgbClr val="F2F2F3"/>
                  </a:solidFill>
                  <a:latin typeface="Poppins"/>
                  <a:ea typeface="Poppins"/>
                  <a:cs typeface="Poppins"/>
                  <a:sym typeface="Poppins"/>
                </a:rPr>
                <a:t>Addressing Campus Resource Challenges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44284" y="4120456"/>
            <a:ext cx="649784" cy="649784"/>
            <a:chOff x="0" y="0"/>
            <a:chExt cx="866378" cy="8663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7956575" y="4179540"/>
            <a:ext cx="425203" cy="531614"/>
          </a:xfrm>
          <a:custGeom>
            <a:avLst/>
            <a:gdLst/>
            <a:ahLst/>
            <a:cxnLst/>
            <a:rect r="r" b="b" t="t" l="l"/>
            <a:pathLst>
              <a:path h="531614" w="425203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67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771632" y="4126409"/>
            <a:ext cx="3544044" cy="442912"/>
            <a:chOff x="0" y="0"/>
            <a:chExt cx="4725392" cy="5905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14300"/>
              <a:ext cx="4725392" cy="704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2750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High Costs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771632" y="4739431"/>
            <a:ext cx="3659684" cy="1814512"/>
            <a:chOff x="0" y="0"/>
            <a:chExt cx="4879578" cy="24193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79579" cy="2419350"/>
            </a:xfrm>
            <a:custGeom>
              <a:avLst/>
              <a:gdLst/>
              <a:ahLst/>
              <a:cxnLst/>
              <a:rect r="r" b="b" t="t" l="l"/>
              <a:pathLst>
                <a:path h="2419350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61925"/>
              <a:ext cx="4879578" cy="2581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Students often struggle with the high costs of purchasing items needed only temporarily.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708881" y="4120456"/>
            <a:ext cx="649784" cy="649784"/>
            <a:chOff x="0" y="0"/>
            <a:chExt cx="866378" cy="86637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12821171" y="4179540"/>
            <a:ext cx="425203" cy="531614"/>
          </a:xfrm>
          <a:custGeom>
            <a:avLst/>
            <a:gdLst/>
            <a:ahLst/>
            <a:cxnLst/>
            <a:rect r="r" b="b" t="t" l="l"/>
            <a:pathLst>
              <a:path h="531614" w="425203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67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3636229" y="4126409"/>
            <a:ext cx="3544044" cy="442912"/>
            <a:chOff x="0" y="0"/>
            <a:chExt cx="4725392" cy="5905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14300"/>
              <a:ext cx="4725392" cy="704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2750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Unreliable Networks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636229" y="4739431"/>
            <a:ext cx="3659684" cy="1814512"/>
            <a:chOff x="0" y="0"/>
            <a:chExt cx="4879578" cy="24193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879579" cy="2419350"/>
            </a:xfrm>
            <a:custGeom>
              <a:avLst/>
              <a:gdLst/>
              <a:ahLst/>
              <a:cxnLst/>
              <a:rect r="r" b="b" t="t" l="l"/>
              <a:pathLst>
                <a:path h="2419350" w="4879579">
                  <a:moveTo>
                    <a:pt x="0" y="0"/>
                  </a:moveTo>
                  <a:lnTo>
                    <a:pt x="4879579" y="0"/>
                  </a:lnTo>
                  <a:lnTo>
                    <a:pt x="4879579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161925"/>
              <a:ext cx="4879578" cy="2581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Finding reliable borrowing networks can be difficult and untrustworthy for many students.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844284" y="7150447"/>
            <a:ext cx="649784" cy="649784"/>
            <a:chOff x="0" y="0"/>
            <a:chExt cx="866378" cy="86637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7874" y="8001"/>
              <a:ext cx="850519" cy="850392"/>
            </a:xfrm>
            <a:custGeom>
              <a:avLst/>
              <a:gdLst/>
              <a:ahLst/>
              <a:cxnLst/>
              <a:rect r="r" b="b" t="t" l="l"/>
              <a:pathLst>
                <a:path h="850392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642"/>
                  </a:lnTo>
                  <a:cubicBezTo>
                    <a:pt x="850519" y="779272"/>
                    <a:pt x="779399" y="850392"/>
                    <a:pt x="691769" y="850392"/>
                  </a:cubicBezTo>
                  <a:lnTo>
                    <a:pt x="158877" y="850392"/>
                  </a:lnTo>
                  <a:cubicBezTo>
                    <a:pt x="71247" y="850392"/>
                    <a:pt x="127" y="779272"/>
                    <a:pt x="127" y="691642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66394" cy="866394"/>
            </a:xfrm>
            <a:custGeom>
              <a:avLst/>
              <a:gdLst/>
              <a:ahLst/>
              <a:cxnLst/>
              <a:rect r="r" b="b" t="t" l="l"/>
              <a:pathLst>
                <a:path h="866394" w="866394">
                  <a:moveTo>
                    <a:pt x="0" y="166751"/>
                  </a:moveTo>
                  <a:cubicBezTo>
                    <a:pt x="0" y="74676"/>
                    <a:pt x="74676" y="0"/>
                    <a:pt x="166751" y="0"/>
                  </a:cubicBez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lnTo>
                    <a:pt x="699643" y="7874"/>
                  </a:lnTo>
                  <a:lnTo>
                    <a:pt x="699643" y="0"/>
                  </a:lnTo>
                  <a:cubicBezTo>
                    <a:pt x="791718" y="0"/>
                    <a:pt x="866394" y="74676"/>
                    <a:pt x="866394" y="166751"/>
                  </a:cubicBezTo>
                  <a:lnTo>
                    <a:pt x="866394" y="699643"/>
                  </a:lnTo>
                  <a:lnTo>
                    <a:pt x="858520" y="699643"/>
                  </a:lnTo>
                  <a:lnTo>
                    <a:pt x="866394" y="699643"/>
                  </a:lnTo>
                  <a:cubicBezTo>
                    <a:pt x="866394" y="791718"/>
                    <a:pt x="791718" y="866394"/>
                    <a:pt x="699643" y="866394"/>
                  </a:cubicBezTo>
                  <a:lnTo>
                    <a:pt x="699643" y="858520"/>
                  </a:lnTo>
                  <a:lnTo>
                    <a:pt x="699643" y="866394"/>
                  </a:lnTo>
                  <a:lnTo>
                    <a:pt x="166751" y="866394"/>
                  </a:lnTo>
                  <a:lnTo>
                    <a:pt x="166751" y="858520"/>
                  </a:lnTo>
                  <a:lnTo>
                    <a:pt x="166751" y="866394"/>
                  </a:lnTo>
                  <a:cubicBezTo>
                    <a:pt x="74676" y="866394"/>
                    <a:pt x="0" y="791718"/>
                    <a:pt x="0" y="699643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699643"/>
                  </a:lnTo>
                  <a:lnTo>
                    <a:pt x="7874" y="699643"/>
                  </a:lnTo>
                  <a:lnTo>
                    <a:pt x="15748" y="699643"/>
                  </a:lnTo>
                  <a:cubicBezTo>
                    <a:pt x="15748" y="782955"/>
                    <a:pt x="83312" y="850519"/>
                    <a:pt x="166624" y="850519"/>
                  </a:cubicBezTo>
                  <a:lnTo>
                    <a:pt x="699643" y="850519"/>
                  </a:lnTo>
                  <a:cubicBezTo>
                    <a:pt x="782955" y="850519"/>
                    <a:pt x="850519" y="782955"/>
                    <a:pt x="850519" y="699643"/>
                  </a:cubicBezTo>
                  <a:lnTo>
                    <a:pt x="850519" y="166751"/>
                  </a:lnTo>
                  <a:lnTo>
                    <a:pt x="858393" y="166751"/>
                  </a:lnTo>
                  <a:lnTo>
                    <a:pt x="850519" y="166751"/>
                  </a:lnTo>
                  <a:cubicBezTo>
                    <a:pt x="850519" y="83439"/>
                    <a:pt x="782955" y="15875"/>
                    <a:pt x="699643" y="15875"/>
                  </a:cubicBezTo>
                  <a:lnTo>
                    <a:pt x="166751" y="15875"/>
                  </a:lnTo>
                  <a:lnTo>
                    <a:pt x="166751" y="7874"/>
                  </a:lnTo>
                  <a:lnTo>
                    <a:pt x="166751" y="15748"/>
                  </a:lnTo>
                  <a:cubicBezTo>
                    <a:pt x="83439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Freeform 33" id="33" descr="preencoded.png"/>
          <p:cNvSpPr/>
          <p:nvPr/>
        </p:nvSpPr>
        <p:spPr>
          <a:xfrm flipH="false" flipV="false" rot="0">
            <a:off x="7956575" y="7209532"/>
            <a:ext cx="425203" cy="531614"/>
          </a:xfrm>
          <a:custGeom>
            <a:avLst/>
            <a:gdLst/>
            <a:ahLst/>
            <a:cxnLst/>
            <a:rect r="r" b="b" t="t" l="l"/>
            <a:pathLst>
              <a:path h="531614" w="425203">
                <a:moveTo>
                  <a:pt x="0" y="0"/>
                </a:moveTo>
                <a:lnTo>
                  <a:pt x="425203" y="0"/>
                </a:lnTo>
                <a:lnTo>
                  <a:pt x="425203" y="531614"/>
                </a:lnTo>
                <a:lnTo>
                  <a:pt x="0" y="531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67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8771632" y="7156400"/>
            <a:ext cx="3587949" cy="442912"/>
            <a:chOff x="0" y="0"/>
            <a:chExt cx="4783932" cy="59055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783932" cy="590550"/>
            </a:xfrm>
            <a:custGeom>
              <a:avLst/>
              <a:gdLst/>
              <a:ahLst/>
              <a:cxnLst/>
              <a:rect r="r" b="b" t="t" l="l"/>
              <a:pathLst>
                <a:path h="590550" w="4783932">
                  <a:moveTo>
                    <a:pt x="0" y="0"/>
                  </a:moveTo>
                  <a:lnTo>
                    <a:pt x="4783932" y="0"/>
                  </a:lnTo>
                  <a:lnTo>
                    <a:pt x="478393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14300"/>
              <a:ext cx="4783932" cy="704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2750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Limited Safe Options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771632" y="7769424"/>
            <a:ext cx="8524131" cy="907256"/>
            <a:chOff x="0" y="0"/>
            <a:chExt cx="11365508" cy="1209675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365509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365509">
                  <a:moveTo>
                    <a:pt x="0" y="0"/>
                  </a:moveTo>
                  <a:lnTo>
                    <a:pt x="11365509" y="0"/>
                  </a:lnTo>
                  <a:lnTo>
                    <a:pt x="11365509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161925"/>
              <a:ext cx="11365508" cy="1371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There's a lack of trusted, safe sharing platforms within the university community.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1140768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09550"/>
              <a:ext cx="12594035" cy="25721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324"/>
                </a:lnSpc>
              </a:pPr>
              <a:r>
                <a:rPr lang="en-US" sz="5562">
                  <a:solidFill>
                    <a:srgbClr val="F2F2F3"/>
                  </a:solidFill>
                  <a:latin typeface="Poppins"/>
                  <a:ea typeface="Poppins"/>
                  <a:cs typeface="Poppins"/>
                  <a:sym typeface="Poppins"/>
                </a:rPr>
                <a:t>How Quickneed Simplifies Sharing</a:t>
              </a:r>
            </a:p>
          </p:txBody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992238" y="3387477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984474" y="3337917"/>
            <a:ext cx="4045149" cy="442912"/>
            <a:chOff x="0" y="0"/>
            <a:chExt cx="5393532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393532" cy="590550"/>
            </a:xfrm>
            <a:custGeom>
              <a:avLst/>
              <a:gdLst/>
              <a:ahLst/>
              <a:cxnLst/>
              <a:rect r="r" b="b" t="t" l="l"/>
              <a:pathLst>
                <a:path h="590550" w="5393532">
                  <a:moveTo>
                    <a:pt x="0" y="0"/>
                  </a:moveTo>
                  <a:lnTo>
                    <a:pt x="5393532" y="0"/>
                  </a:lnTo>
                  <a:lnTo>
                    <a:pt x="539353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14300"/>
              <a:ext cx="5393532" cy="704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2750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University Email Access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984474" y="3950940"/>
            <a:ext cx="8453289" cy="907256"/>
            <a:chOff x="0" y="0"/>
            <a:chExt cx="11271052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271052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271052">
                  <a:moveTo>
                    <a:pt x="0" y="0"/>
                  </a:moveTo>
                  <a:lnTo>
                    <a:pt x="11271052" y="0"/>
                  </a:lnTo>
                  <a:lnTo>
                    <a:pt x="1127105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61925"/>
              <a:ext cx="11271052" cy="1371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Exclusive access is granted with university email verification for security.</a:t>
              </a:r>
            </a:p>
          </p:txBody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992238" y="5758309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984474" y="5708749"/>
            <a:ext cx="4247852" cy="442912"/>
            <a:chOff x="0" y="0"/>
            <a:chExt cx="5663803" cy="590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663804" cy="590550"/>
            </a:xfrm>
            <a:custGeom>
              <a:avLst/>
              <a:gdLst/>
              <a:ahLst/>
              <a:cxnLst/>
              <a:rect r="r" b="b" t="t" l="l"/>
              <a:pathLst>
                <a:path h="590550" w="5663804">
                  <a:moveTo>
                    <a:pt x="0" y="0"/>
                  </a:moveTo>
                  <a:lnTo>
                    <a:pt x="5663804" y="0"/>
                  </a:lnTo>
                  <a:lnTo>
                    <a:pt x="5663804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14300"/>
              <a:ext cx="5663803" cy="704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2750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Comprehensive Filtering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984474" y="6321772"/>
            <a:ext cx="8453289" cy="907256"/>
            <a:chOff x="0" y="0"/>
            <a:chExt cx="11271052" cy="12096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71052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271052">
                  <a:moveTo>
                    <a:pt x="0" y="0"/>
                  </a:moveTo>
                  <a:lnTo>
                    <a:pt x="11271052" y="0"/>
                  </a:lnTo>
                  <a:lnTo>
                    <a:pt x="1127105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61925"/>
              <a:ext cx="11271052" cy="1371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A robust product filtering system helps students find items quickly and efficiently.</a:t>
              </a:r>
            </a:p>
          </p:txBody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992238" y="8129141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984474" y="8079581"/>
            <a:ext cx="4746129" cy="442912"/>
            <a:chOff x="0" y="0"/>
            <a:chExt cx="6328172" cy="5905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28172" cy="590550"/>
            </a:xfrm>
            <a:custGeom>
              <a:avLst/>
              <a:gdLst/>
              <a:ahLst/>
              <a:cxnLst/>
              <a:rect r="r" b="b" t="t" l="l"/>
              <a:pathLst>
                <a:path h="590550" w="6328172">
                  <a:moveTo>
                    <a:pt x="0" y="0"/>
                  </a:moveTo>
                  <a:lnTo>
                    <a:pt x="6328172" y="0"/>
                  </a:lnTo>
                  <a:lnTo>
                    <a:pt x="632817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14300"/>
              <a:ext cx="6328172" cy="704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2750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Real-Time Communication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984474" y="8692604"/>
            <a:ext cx="8453289" cy="453629"/>
            <a:chOff x="0" y="0"/>
            <a:chExt cx="11271052" cy="60483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271052" cy="604838"/>
            </a:xfrm>
            <a:custGeom>
              <a:avLst/>
              <a:gdLst/>
              <a:ahLst/>
              <a:cxnLst/>
              <a:rect r="r" b="b" t="t" l="l"/>
              <a:pathLst>
                <a:path h="604838" w="11271052">
                  <a:moveTo>
                    <a:pt x="0" y="0"/>
                  </a:moveTo>
                  <a:lnTo>
                    <a:pt x="11271052" y="0"/>
                  </a:lnTo>
                  <a:lnTo>
                    <a:pt x="1127105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61925"/>
              <a:ext cx="11271052" cy="766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Real-time chat facilitates easy communication about item specifics.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1786086"/>
            <a:ext cx="9377809" cy="885974"/>
            <a:chOff x="0" y="0"/>
            <a:chExt cx="12503745" cy="1181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03745" cy="1181298"/>
            </a:xfrm>
            <a:custGeom>
              <a:avLst/>
              <a:gdLst/>
              <a:ahLst/>
              <a:cxnLst/>
              <a:rect r="r" b="b" t="t" l="l"/>
              <a:pathLst>
                <a:path h="1181298" w="12503745">
                  <a:moveTo>
                    <a:pt x="0" y="0"/>
                  </a:moveTo>
                  <a:lnTo>
                    <a:pt x="12503745" y="0"/>
                  </a:lnTo>
                  <a:lnTo>
                    <a:pt x="1250374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09550"/>
              <a:ext cx="12503745" cy="13908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324"/>
                </a:lnSpc>
              </a:pPr>
              <a:r>
                <a:rPr lang="en-US" sz="5562">
                  <a:solidFill>
                    <a:srgbClr val="F2F2F3"/>
                  </a:solidFill>
                  <a:latin typeface="Poppins"/>
                  <a:ea typeface="Poppins"/>
                  <a:cs typeface="Poppins"/>
                  <a:sym typeface="Poppins"/>
                </a:rPr>
                <a:t>Prioritizing Safety and Trust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44284" y="3091309"/>
            <a:ext cx="4592985" cy="3025527"/>
            <a:chOff x="0" y="0"/>
            <a:chExt cx="6123980" cy="40340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7874" y="7874"/>
              <a:ext cx="6108192" cy="4018153"/>
            </a:xfrm>
            <a:custGeom>
              <a:avLst/>
              <a:gdLst/>
              <a:ahLst/>
              <a:cxnLst/>
              <a:rect r="r" b="b" t="t" l="l"/>
              <a:pathLst>
                <a:path h="4018153" w="6108192">
                  <a:moveTo>
                    <a:pt x="0" y="158877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6945" y="4018153"/>
                    <a:pt x="5949188" y="4018153"/>
                  </a:cubicBezTo>
                  <a:lnTo>
                    <a:pt x="159131" y="4018153"/>
                  </a:lnTo>
                  <a:cubicBezTo>
                    <a:pt x="71374" y="4018153"/>
                    <a:pt x="127" y="3947033"/>
                    <a:pt x="127" y="3859403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24067" cy="4034028"/>
            </a:xfrm>
            <a:custGeom>
              <a:avLst/>
              <a:gdLst/>
              <a:ahLst/>
              <a:cxnLst/>
              <a:rect r="r" b="b" t="t" l="l"/>
              <a:pathLst>
                <a:path h="4034028" w="6124067">
                  <a:moveTo>
                    <a:pt x="0" y="166751"/>
                  </a:moveTo>
                  <a:cubicBezTo>
                    <a:pt x="0" y="74676"/>
                    <a:pt x="74803" y="0"/>
                    <a:pt x="167005" y="0"/>
                  </a:cubicBezTo>
                  <a:lnTo>
                    <a:pt x="5957062" y="0"/>
                  </a:lnTo>
                  <a:lnTo>
                    <a:pt x="5957062" y="7874"/>
                  </a:lnTo>
                  <a:lnTo>
                    <a:pt x="5957062" y="0"/>
                  </a:lnTo>
                  <a:cubicBezTo>
                    <a:pt x="6049264" y="0"/>
                    <a:pt x="6124067" y="74676"/>
                    <a:pt x="6124067" y="166751"/>
                  </a:cubicBezTo>
                  <a:lnTo>
                    <a:pt x="6116193" y="166751"/>
                  </a:lnTo>
                  <a:lnTo>
                    <a:pt x="6124067" y="166751"/>
                  </a:lnTo>
                  <a:lnTo>
                    <a:pt x="6124067" y="3867277"/>
                  </a:lnTo>
                  <a:lnTo>
                    <a:pt x="6116193" y="3867277"/>
                  </a:lnTo>
                  <a:lnTo>
                    <a:pt x="6124067" y="3867277"/>
                  </a:lnTo>
                  <a:cubicBezTo>
                    <a:pt x="6124067" y="3959352"/>
                    <a:pt x="6049264" y="4034028"/>
                    <a:pt x="5957062" y="4034028"/>
                  </a:cubicBezTo>
                  <a:lnTo>
                    <a:pt x="5957062" y="4026154"/>
                  </a:lnTo>
                  <a:lnTo>
                    <a:pt x="5957062" y="4034028"/>
                  </a:lnTo>
                  <a:lnTo>
                    <a:pt x="167005" y="4034028"/>
                  </a:lnTo>
                  <a:lnTo>
                    <a:pt x="167005" y="4026154"/>
                  </a:lnTo>
                  <a:lnTo>
                    <a:pt x="167005" y="4034028"/>
                  </a:lnTo>
                  <a:cubicBezTo>
                    <a:pt x="74803" y="4034028"/>
                    <a:pt x="0" y="3959352"/>
                    <a:pt x="0" y="3867277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3867277"/>
                  </a:lnTo>
                  <a:lnTo>
                    <a:pt x="7874" y="3867277"/>
                  </a:lnTo>
                  <a:lnTo>
                    <a:pt x="15748" y="3867277"/>
                  </a:lnTo>
                  <a:cubicBezTo>
                    <a:pt x="15748" y="3950589"/>
                    <a:pt x="83439" y="4018153"/>
                    <a:pt x="166878" y="4018153"/>
                  </a:cubicBezTo>
                  <a:lnTo>
                    <a:pt x="5957062" y="4018153"/>
                  </a:lnTo>
                  <a:cubicBezTo>
                    <a:pt x="6040501" y="4018153"/>
                    <a:pt x="6108192" y="3950589"/>
                    <a:pt x="6108192" y="3867277"/>
                  </a:cubicBezTo>
                  <a:lnTo>
                    <a:pt x="6108192" y="166751"/>
                  </a:lnTo>
                  <a:cubicBezTo>
                    <a:pt x="6108192" y="83439"/>
                    <a:pt x="6040501" y="15875"/>
                    <a:pt x="5957062" y="15875"/>
                  </a:cubicBezTo>
                  <a:lnTo>
                    <a:pt x="167005" y="15875"/>
                  </a:lnTo>
                  <a:lnTo>
                    <a:pt x="167005" y="7874"/>
                  </a:lnTo>
                  <a:lnTo>
                    <a:pt x="167005" y="15875"/>
                  </a:lnTo>
                  <a:cubicBezTo>
                    <a:pt x="83566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143280" y="3390305"/>
            <a:ext cx="3610868" cy="442912"/>
            <a:chOff x="0" y="0"/>
            <a:chExt cx="4814490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4490" cy="590550"/>
            </a:xfrm>
            <a:custGeom>
              <a:avLst/>
              <a:gdLst/>
              <a:ahLst/>
              <a:cxnLst/>
              <a:rect r="r" b="b" t="t" l="l"/>
              <a:pathLst>
                <a:path h="590550" w="4814490">
                  <a:moveTo>
                    <a:pt x="0" y="0"/>
                  </a:moveTo>
                  <a:lnTo>
                    <a:pt x="4814490" y="0"/>
                  </a:lnTo>
                  <a:lnTo>
                    <a:pt x="481449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14300"/>
              <a:ext cx="4814490" cy="704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2750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Email Authentication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143280" y="4003327"/>
            <a:ext cx="3994994" cy="1814512"/>
            <a:chOff x="0" y="0"/>
            <a:chExt cx="5326658" cy="24193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326658" cy="2419350"/>
            </a:xfrm>
            <a:custGeom>
              <a:avLst/>
              <a:gdLst/>
              <a:ahLst/>
              <a:cxnLst/>
              <a:rect r="r" b="b" t="t" l="l"/>
              <a:pathLst>
                <a:path h="2419350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61925"/>
              <a:ext cx="5326658" cy="25812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University email authentication ensures that only verified students can access the platform.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708881" y="3091309"/>
            <a:ext cx="4592985" cy="3025527"/>
            <a:chOff x="0" y="0"/>
            <a:chExt cx="6123980" cy="40340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874" y="7874"/>
              <a:ext cx="6108192" cy="4018153"/>
            </a:xfrm>
            <a:custGeom>
              <a:avLst/>
              <a:gdLst/>
              <a:ahLst/>
              <a:cxnLst/>
              <a:rect r="r" b="b" t="t" l="l"/>
              <a:pathLst>
                <a:path h="4018153" w="6108192">
                  <a:moveTo>
                    <a:pt x="0" y="158877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6945" y="4018153"/>
                    <a:pt x="5949188" y="4018153"/>
                  </a:cubicBezTo>
                  <a:lnTo>
                    <a:pt x="159131" y="4018153"/>
                  </a:lnTo>
                  <a:cubicBezTo>
                    <a:pt x="71374" y="4018153"/>
                    <a:pt x="127" y="3947033"/>
                    <a:pt x="127" y="3859403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124067" cy="4034028"/>
            </a:xfrm>
            <a:custGeom>
              <a:avLst/>
              <a:gdLst/>
              <a:ahLst/>
              <a:cxnLst/>
              <a:rect r="r" b="b" t="t" l="l"/>
              <a:pathLst>
                <a:path h="4034028" w="6124067">
                  <a:moveTo>
                    <a:pt x="0" y="166751"/>
                  </a:moveTo>
                  <a:cubicBezTo>
                    <a:pt x="0" y="74676"/>
                    <a:pt x="74803" y="0"/>
                    <a:pt x="167005" y="0"/>
                  </a:cubicBezTo>
                  <a:lnTo>
                    <a:pt x="5957062" y="0"/>
                  </a:lnTo>
                  <a:lnTo>
                    <a:pt x="5957062" y="7874"/>
                  </a:lnTo>
                  <a:lnTo>
                    <a:pt x="5957062" y="0"/>
                  </a:lnTo>
                  <a:cubicBezTo>
                    <a:pt x="6049264" y="0"/>
                    <a:pt x="6124067" y="74676"/>
                    <a:pt x="6124067" y="166751"/>
                  </a:cubicBezTo>
                  <a:lnTo>
                    <a:pt x="6116193" y="166751"/>
                  </a:lnTo>
                  <a:lnTo>
                    <a:pt x="6124067" y="166751"/>
                  </a:lnTo>
                  <a:lnTo>
                    <a:pt x="6124067" y="3867277"/>
                  </a:lnTo>
                  <a:lnTo>
                    <a:pt x="6116193" y="3867277"/>
                  </a:lnTo>
                  <a:lnTo>
                    <a:pt x="6124067" y="3867277"/>
                  </a:lnTo>
                  <a:cubicBezTo>
                    <a:pt x="6124067" y="3959352"/>
                    <a:pt x="6049264" y="4034028"/>
                    <a:pt x="5957062" y="4034028"/>
                  </a:cubicBezTo>
                  <a:lnTo>
                    <a:pt x="5957062" y="4026154"/>
                  </a:lnTo>
                  <a:lnTo>
                    <a:pt x="5957062" y="4034028"/>
                  </a:lnTo>
                  <a:lnTo>
                    <a:pt x="167005" y="4034028"/>
                  </a:lnTo>
                  <a:lnTo>
                    <a:pt x="167005" y="4026154"/>
                  </a:lnTo>
                  <a:lnTo>
                    <a:pt x="167005" y="4034028"/>
                  </a:lnTo>
                  <a:cubicBezTo>
                    <a:pt x="74803" y="4034028"/>
                    <a:pt x="0" y="3959352"/>
                    <a:pt x="0" y="3867277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3867277"/>
                  </a:lnTo>
                  <a:lnTo>
                    <a:pt x="7874" y="3867277"/>
                  </a:lnTo>
                  <a:lnTo>
                    <a:pt x="15748" y="3867277"/>
                  </a:lnTo>
                  <a:cubicBezTo>
                    <a:pt x="15748" y="3950589"/>
                    <a:pt x="83439" y="4018153"/>
                    <a:pt x="166878" y="4018153"/>
                  </a:cubicBezTo>
                  <a:lnTo>
                    <a:pt x="5957062" y="4018153"/>
                  </a:lnTo>
                  <a:cubicBezTo>
                    <a:pt x="6040501" y="4018153"/>
                    <a:pt x="6108192" y="3950589"/>
                    <a:pt x="6108192" y="3867277"/>
                  </a:cubicBezTo>
                  <a:lnTo>
                    <a:pt x="6108192" y="166751"/>
                  </a:lnTo>
                  <a:cubicBezTo>
                    <a:pt x="6108192" y="83439"/>
                    <a:pt x="6040501" y="15875"/>
                    <a:pt x="5957062" y="15875"/>
                  </a:cubicBezTo>
                  <a:lnTo>
                    <a:pt x="167005" y="15875"/>
                  </a:lnTo>
                  <a:lnTo>
                    <a:pt x="167005" y="7874"/>
                  </a:lnTo>
                  <a:lnTo>
                    <a:pt x="167005" y="15875"/>
                  </a:lnTo>
                  <a:cubicBezTo>
                    <a:pt x="83566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3007876" y="3390305"/>
            <a:ext cx="3544044" cy="442912"/>
            <a:chOff x="0" y="0"/>
            <a:chExt cx="4725392" cy="5905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14300"/>
              <a:ext cx="4725392" cy="704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2750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User Verification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3007876" y="4003327"/>
            <a:ext cx="3994994" cy="1360885"/>
            <a:chOff x="0" y="0"/>
            <a:chExt cx="5326658" cy="181451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326658" cy="1814513"/>
            </a:xfrm>
            <a:custGeom>
              <a:avLst/>
              <a:gdLst/>
              <a:ahLst/>
              <a:cxnLst/>
              <a:rect r="r" b="b" t="t" l="l"/>
              <a:pathLst>
                <a:path h="1814513" w="5326658">
                  <a:moveTo>
                    <a:pt x="0" y="0"/>
                  </a:moveTo>
                  <a:lnTo>
                    <a:pt x="5326658" y="0"/>
                  </a:lnTo>
                  <a:lnTo>
                    <a:pt x="532665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61925"/>
              <a:ext cx="5326658" cy="19764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A thorough user verification process adds an extra layer of security and trust.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844284" y="6388447"/>
            <a:ext cx="9457432" cy="2118271"/>
            <a:chOff x="0" y="0"/>
            <a:chExt cx="12609910" cy="282436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7874" y="7874"/>
              <a:ext cx="12594082" cy="2808478"/>
            </a:xfrm>
            <a:custGeom>
              <a:avLst/>
              <a:gdLst/>
              <a:ahLst/>
              <a:cxnLst/>
              <a:rect r="r" b="b" t="t" l="l"/>
              <a:pathLst>
                <a:path h="2808478" w="12594082">
                  <a:moveTo>
                    <a:pt x="0" y="158877"/>
                  </a:moveTo>
                  <a:cubicBezTo>
                    <a:pt x="0" y="71120"/>
                    <a:pt x="71501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649728"/>
                  </a:lnTo>
                  <a:cubicBezTo>
                    <a:pt x="12594082" y="2737485"/>
                    <a:pt x="12522708" y="2808478"/>
                    <a:pt x="12434570" y="2808478"/>
                  </a:cubicBezTo>
                  <a:lnTo>
                    <a:pt x="159512" y="2808478"/>
                  </a:lnTo>
                  <a:cubicBezTo>
                    <a:pt x="71374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3D3D42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609830" cy="2824353"/>
            </a:xfrm>
            <a:custGeom>
              <a:avLst/>
              <a:gdLst/>
              <a:ahLst/>
              <a:cxnLst/>
              <a:rect r="r" b="b" t="t" l="l"/>
              <a:pathLst>
                <a:path h="2824353" w="12609830">
                  <a:moveTo>
                    <a:pt x="0" y="166751"/>
                  </a:moveTo>
                  <a:cubicBezTo>
                    <a:pt x="0" y="74676"/>
                    <a:pt x="74930" y="0"/>
                    <a:pt x="167386" y="0"/>
                  </a:cubicBezTo>
                  <a:lnTo>
                    <a:pt x="12442444" y="0"/>
                  </a:lnTo>
                  <a:lnTo>
                    <a:pt x="12442444" y="7874"/>
                  </a:lnTo>
                  <a:lnTo>
                    <a:pt x="12442444" y="0"/>
                  </a:lnTo>
                  <a:cubicBezTo>
                    <a:pt x="12534900" y="0"/>
                    <a:pt x="12609830" y="74676"/>
                    <a:pt x="12609830" y="166751"/>
                  </a:cubicBezTo>
                  <a:lnTo>
                    <a:pt x="12601956" y="166751"/>
                  </a:lnTo>
                  <a:lnTo>
                    <a:pt x="12609830" y="166751"/>
                  </a:lnTo>
                  <a:lnTo>
                    <a:pt x="12609830" y="2657602"/>
                  </a:lnTo>
                  <a:lnTo>
                    <a:pt x="12601956" y="2657602"/>
                  </a:lnTo>
                  <a:lnTo>
                    <a:pt x="12609830" y="2657602"/>
                  </a:lnTo>
                  <a:cubicBezTo>
                    <a:pt x="12609830" y="2749677"/>
                    <a:pt x="12534900" y="2824353"/>
                    <a:pt x="12442444" y="2824353"/>
                  </a:cubicBezTo>
                  <a:lnTo>
                    <a:pt x="12442444" y="2816479"/>
                  </a:lnTo>
                  <a:lnTo>
                    <a:pt x="12442444" y="2824353"/>
                  </a:lnTo>
                  <a:lnTo>
                    <a:pt x="167386" y="2824353"/>
                  </a:lnTo>
                  <a:lnTo>
                    <a:pt x="167386" y="2816479"/>
                  </a:lnTo>
                  <a:lnTo>
                    <a:pt x="167386" y="2824353"/>
                  </a:lnTo>
                  <a:cubicBezTo>
                    <a:pt x="74930" y="2824353"/>
                    <a:pt x="0" y="2749804"/>
                    <a:pt x="0" y="2657602"/>
                  </a:cubicBezTo>
                  <a:lnTo>
                    <a:pt x="0" y="166751"/>
                  </a:lnTo>
                  <a:lnTo>
                    <a:pt x="7874" y="166751"/>
                  </a:lnTo>
                  <a:lnTo>
                    <a:pt x="0" y="166751"/>
                  </a:lnTo>
                  <a:moveTo>
                    <a:pt x="15875" y="166751"/>
                  </a:moveTo>
                  <a:lnTo>
                    <a:pt x="15875" y="2657602"/>
                  </a:lnTo>
                  <a:lnTo>
                    <a:pt x="7874" y="2657602"/>
                  </a:lnTo>
                  <a:lnTo>
                    <a:pt x="15748" y="2657602"/>
                  </a:lnTo>
                  <a:cubicBezTo>
                    <a:pt x="15748" y="2740914"/>
                    <a:pt x="83566" y="2808478"/>
                    <a:pt x="167259" y="2808478"/>
                  </a:cubicBezTo>
                  <a:lnTo>
                    <a:pt x="12442444" y="2808478"/>
                  </a:lnTo>
                  <a:cubicBezTo>
                    <a:pt x="12526137" y="2808478"/>
                    <a:pt x="12593955" y="2740914"/>
                    <a:pt x="12593955" y="2657602"/>
                  </a:cubicBezTo>
                  <a:lnTo>
                    <a:pt x="12593955" y="166751"/>
                  </a:lnTo>
                  <a:cubicBezTo>
                    <a:pt x="12593955" y="83439"/>
                    <a:pt x="12526137" y="15875"/>
                    <a:pt x="12442444" y="15875"/>
                  </a:cubicBezTo>
                  <a:lnTo>
                    <a:pt x="167386" y="15875"/>
                  </a:lnTo>
                  <a:lnTo>
                    <a:pt x="167386" y="7874"/>
                  </a:lnTo>
                  <a:lnTo>
                    <a:pt x="167386" y="15875"/>
                  </a:lnTo>
                  <a:cubicBezTo>
                    <a:pt x="83693" y="15875"/>
                    <a:pt x="15875" y="83439"/>
                    <a:pt x="15875" y="166751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8143280" y="6687442"/>
            <a:ext cx="4449366" cy="442912"/>
            <a:chOff x="0" y="0"/>
            <a:chExt cx="5932488" cy="5905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5932488" cy="590550"/>
            </a:xfrm>
            <a:custGeom>
              <a:avLst/>
              <a:gdLst/>
              <a:ahLst/>
              <a:cxnLst/>
              <a:rect r="r" b="b" t="t" l="l"/>
              <a:pathLst>
                <a:path h="590550" w="5932488">
                  <a:moveTo>
                    <a:pt x="0" y="0"/>
                  </a:moveTo>
                  <a:lnTo>
                    <a:pt x="5932488" y="0"/>
                  </a:lnTo>
                  <a:lnTo>
                    <a:pt x="593248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14300"/>
              <a:ext cx="5932488" cy="704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2750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Communication Tracking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143280" y="7300466"/>
            <a:ext cx="8859441" cy="907256"/>
            <a:chOff x="0" y="0"/>
            <a:chExt cx="11812588" cy="120967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181258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812588">
                  <a:moveTo>
                    <a:pt x="0" y="0"/>
                  </a:moveTo>
                  <a:lnTo>
                    <a:pt x="11812588" y="0"/>
                  </a:lnTo>
                  <a:lnTo>
                    <a:pt x="118125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61925"/>
              <a:ext cx="11812588" cy="1371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All in-app communication is tracked, providing a safe environment for interactions.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3274219"/>
            <a:ext cx="12827199" cy="885974"/>
            <a:chOff x="0" y="0"/>
            <a:chExt cx="17102932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102931" cy="1181298"/>
            </a:xfrm>
            <a:custGeom>
              <a:avLst/>
              <a:gdLst/>
              <a:ahLst/>
              <a:cxnLst/>
              <a:rect r="r" b="b" t="t" l="l"/>
              <a:pathLst>
                <a:path h="1181298" w="17102931">
                  <a:moveTo>
                    <a:pt x="0" y="0"/>
                  </a:moveTo>
                  <a:lnTo>
                    <a:pt x="17102931" y="0"/>
                  </a:lnTo>
                  <a:lnTo>
                    <a:pt x="17102931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09550"/>
              <a:ext cx="17102932" cy="13908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324"/>
                </a:lnSpc>
              </a:pPr>
              <a:r>
                <a:rPr lang="en-US" sz="5562">
                  <a:solidFill>
                    <a:srgbClr val="F2F2F3"/>
                  </a:solidFill>
                  <a:latin typeface="Poppins"/>
                  <a:ea typeface="Poppins"/>
                  <a:cs typeface="Poppins"/>
                  <a:sym typeface="Poppins"/>
                </a:rPr>
                <a:t>Efficient Product Filtering &amp; Discovery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868912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14300"/>
              <a:ext cx="4725392" cy="704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2750">
                  <a:solidFill>
                    <a:srgbClr val="F2F2F3"/>
                  </a:solidFill>
                  <a:latin typeface="Poppins"/>
                  <a:ea typeface="Poppins"/>
                  <a:cs typeface="Poppins"/>
                  <a:sym typeface="Poppins"/>
                </a:rPr>
                <a:t>Categorization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595342"/>
            <a:ext cx="7805886" cy="453629"/>
            <a:chOff x="0" y="0"/>
            <a:chExt cx="10407848" cy="6048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61925"/>
              <a:ext cx="10407848" cy="766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Items are categorized by type, condition, and availability.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92238" y="6304061"/>
            <a:ext cx="7805886" cy="453629"/>
            <a:chOff x="0" y="0"/>
            <a:chExt cx="10407848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07848" cy="604838"/>
            </a:xfrm>
            <a:custGeom>
              <a:avLst/>
              <a:gdLst/>
              <a:ahLst/>
              <a:cxnLst/>
              <a:rect r="r" b="b" t="t" l="l"/>
              <a:pathLst>
                <a:path h="604838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61925"/>
              <a:ext cx="10407848" cy="766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Advanced Search by Location, Borrowing duration.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99401" y="4868912"/>
            <a:ext cx="3544044" cy="442912"/>
            <a:chOff x="0" y="0"/>
            <a:chExt cx="4725392" cy="590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14300"/>
              <a:ext cx="4725392" cy="704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2750">
                  <a:solidFill>
                    <a:srgbClr val="F2F2F3"/>
                  </a:solidFill>
                  <a:latin typeface="Poppins"/>
                  <a:ea typeface="Poppins"/>
                  <a:cs typeface="Poppins"/>
                  <a:sym typeface="Poppins"/>
                </a:rPr>
                <a:t>Transparent History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499401" y="5595342"/>
            <a:ext cx="7805886" cy="907256"/>
            <a:chOff x="0" y="0"/>
            <a:chExt cx="10407848" cy="12096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61925"/>
              <a:ext cx="10407848" cy="1371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Transparent item history and user ratings help make informed decisions.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1050280"/>
            <a:ext cx="9445526" cy="2657921"/>
            <a:chOff x="0" y="0"/>
            <a:chExt cx="12594035" cy="35438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3543895"/>
            </a:xfrm>
            <a:custGeom>
              <a:avLst/>
              <a:gdLst/>
              <a:ahLst/>
              <a:cxnLst/>
              <a:rect r="r" b="b" t="t" l="l"/>
              <a:pathLst>
                <a:path h="354389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09550"/>
              <a:ext cx="12594035" cy="375344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324"/>
                </a:lnSpc>
              </a:pPr>
              <a:r>
                <a:rPr lang="en-US" sz="5562">
                  <a:solidFill>
                    <a:srgbClr val="F2F2F3"/>
                  </a:solidFill>
                  <a:latin typeface="Poppins"/>
                  <a:ea typeface="Poppins"/>
                  <a:cs typeface="Poppins"/>
                  <a:sym typeface="Poppins"/>
                </a:rPr>
                <a:t>Streamlined Communication &amp; Exchange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7850237" y="4133404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11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693028" y="4416921"/>
            <a:ext cx="3544044" cy="442912"/>
            <a:chOff x="0" y="0"/>
            <a:chExt cx="4725392" cy="5905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14300"/>
              <a:ext cx="4725392" cy="704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2750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Integrated Chat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93028" y="5029944"/>
            <a:ext cx="7602736" cy="453629"/>
            <a:chOff x="0" y="0"/>
            <a:chExt cx="10136982" cy="6048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61925"/>
              <a:ext cx="10136982" cy="766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Utilize the integrated chat for easy communication.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7850237" y="5834509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11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693028" y="6118026"/>
            <a:ext cx="3544044" cy="442912"/>
            <a:chOff x="0" y="0"/>
            <a:chExt cx="4725392" cy="590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14300"/>
              <a:ext cx="4725392" cy="704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2750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Scheduling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693028" y="6731050"/>
            <a:ext cx="7602736" cy="453629"/>
            <a:chOff x="0" y="0"/>
            <a:chExt cx="10136982" cy="6048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161925"/>
              <a:ext cx="10136982" cy="766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Coordinate schedules and meetups effortlessly.</a:t>
              </a:r>
            </a:p>
          </p:txBody>
        </p:sp>
      </p:grpSp>
      <p:sp>
        <p:nvSpPr>
          <p:cNvPr name="Freeform 24" id="24" descr="preencoded.png"/>
          <p:cNvSpPr/>
          <p:nvPr/>
        </p:nvSpPr>
        <p:spPr>
          <a:xfrm flipH="false" flipV="false" rot="0">
            <a:off x="7850237" y="7535615"/>
            <a:ext cx="1417588" cy="1701105"/>
          </a:xfrm>
          <a:custGeom>
            <a:avLst/>
            <a:gdLst/>
            <a:ahLst/>
            <a:cxnLst/>
            <a:rect r="r" b="b" t="t" l="l"/>
            <a:pathLst>
              <a:path h="1701105" w="1417588">
                <a:moveTo>
                  <a:pt x="0" y="0"/>
                </a:moveTo>
                <a:lnTo>
                  <a:pt x="1417588" y="0"/>
                </a:lnTo>
                <a:lnTo>
                  <a:pt x="1417588" y="1701105"/>
                </a:lnTo>
                <a:lnTo>
                  <a:pt x="0" y="1701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11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9693028" y="7819132"/>
            <a:ext cx="3544044" cy="442912"/>
            <a:chOff x="0" y="0"/>
            <a:chExt cx="4725392" cy="5905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14300"/>
              <a:ext cx="4725392" cy="704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2750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Feedback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693028" y="8432155"/>
            <a:ext cx="7602736" cy="453629"/>
            <a:chOff x="0" y="0"/>
            <a:chExt cx="10136982" cy="60483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136982" cy="604838"/>
            </a:xfrm>
            <a:custGeom>
              <a:avLst/>
              <a:gdLst/>
              <a:ahLst/>
              <a:cxnLst/>
              <a:rect r="r" b="b" t="t" l="l"/>
              <a:pathLst>
                <a:path h="604838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61925"/>
              <a:ext cx="10136982" cy="766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Share feedback and ratings to improve the community.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218135"/>
            <a:ext cx="12567048" cy="885974"/>
            <a:chOff x="0" y="0"/>
            <a:chExt cx="1675606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756064" cy="1181298"/>
            </a:xfrm>
            <a:custGeom>
              <a:avLst/>
              <a:gdLst/>
              <a:ahLst/>
              <a:cxnLst/>
              <a:rect r="r" b="b" t="t" l="l"/>
              <a:pathLst>
                <a:path h="1181298" w="16756064">
                  <a:moveTo>
                    <a:pt x="0" y="0"/>
                  </a:moveTo>
                  <a:lnTo>
                    <a:pt x="16756064" y="0"/>
                  </a:lnTo>
                  <a:lnTo>
                    <a:pt x="1675606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09550"/>
              <a:ext cx="16756063" cy="13908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324"/>
                </a:lnSpc>
              </a:pPr>
              <a:r>
                <a:rPr lang="en-US" sz="5562">
                  <a:solidFill>
                    <a:srgbClr val="F2F2F3"/>
                  </a:solidFill>
                  <a:latin typeface="Poppins"/>
                  <a:ea typeface="Poppins"/>
                  <a:cs typeface="Poppins"/>
                  <a:sym typeface="Poppins"/>
                </a:rPr>
                <a:t>Unlock User Benefits with Quickneed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3722935" y="3671144"/>
            <a:ext cx="2690069" cy="1009947"/>
          </a:xfrm>
          <a:custGeom>
            <a:avLst/>
            <a:gdLst/>
            <a:ahLst/>
            <a:cxnLst/>
            <a:rect r="r" b="b" t="t" l="l"/>
            <a:pathLst>
              <a:path h="1009947" w="2690069">
                <a:moveTo>
                  <a:pt x="0" y="0"/>
                </a:moveTo>
                <a:lnTo>
                  <a:pt x="2690069" y="0"/>
                </a:lnTo>
                <a:lnTo>
                  <a:pt x="2690069" y="1009947"/>
                </a:lnTo>
                <a:lnTo>
                  <a:pt x="0" y="1009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2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68615" y="4035921"/>
            <a:ext cx="398710" cy="498276"/>
            <a:chOff x="0" y="0"/>
            <a:chExt cx="531613" cy="6643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57175"/>
              <a:ext cx="531613" cy="9215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000"/>
                </a:lnSpc>
              </a:pPr>
              <a:r>
                <a:rPr lang="en-US" sz="3125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696521" y="3954661"/>
            <a:ext cx="2116187" cy="442912"/>
            <a:chOff x="0" y="0"/>
            <a:chExt cx="2821583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21583" cy="590550"/>
            </a:xfrm>
            <a:custGeom>
              <a:avLst/>
              <a:gdLst/>
              <a:ahLst/>
              <a:cxnLst/>
              <a:rect r="r" b="b" t="t" l="l"/>
              <a:pathLst>
                <a:path h="590550" w="2821583">
                  <a:moveTo>
                    <a:pt x="0" y="0"/>
                  </a:moveTo>
                  <a:lnTo>
                    <a:pt x="2821583" y="0"/>
                  </a:lnTo>
                  <a:lnTo>
                    <a:pt x="282158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14300"/>
              <a:ext cx="2821583" cy="704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2750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Save Money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483846" y="4697462"/>
            <a:ext cx="10741075" cy="19050"/>
            <a:chOff x="0" y="0"/>
            <a:chExt cx="14321433" cy="25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321410" cy="25400"/>
            </a:xfrm>
            <a:custGeom>
              <a:avLst/>
              <a:gdLst/>
              <a:ahLst/>
              <a:cxnLst/>
              <a:rect r="r" b="b" t="t" l="l"/>
              <a:pathLst>
                <a:path h="25400" w="14321410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308710" y="0"/>
                  </a:lnTo>
                  <a:cubicBezTo>
                    <a:pt x="14315695" y="0"/>
                    <a:pt x="14321410" y="5715"/>
                    <a:pt x="14321410" y="12700"/>
                  </a:cubicBezTo>
                  <a:cubicBezTo>
                    <a:pt x="14321410" y="19685"/>
                    <a:pt x="14315695" y="25400"/>
                    <a:pt x="14308710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2377976" y="4751934"/>
            <a:ext cx="5380136" cy="1009947"/>
          </a:xfrm>
          <a:custGeom>
            <a:avLst/>
            <a:gdLst/>
            <a:ahLst/>
            <a:cxnLst/>
            <a:rect r="r" b="b" t="t" l="l"/>
            <a:pathLst>
              <a:path h="1009947" w="5380136">
                <a:moveTo>
                  <a:pt x="0" y="0"/>
                </a:moveTo>
                <a:lnTo>
                  <a:pt x="5380136" y="0"/>
                </a:lnTo>
                <a:lnTo>
                  <a:pt x="5380136" y="1009947"/>
                </a:lnTo>
                <a:lnTo>
                  <a:pt x="0" y="10099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7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4868615" y="5007769"/>
            <a:ext cx="398710" cy="498276"/>
            <a:chOff x="0" y="0"/>
            <a:chExt cx="531613" cy="66436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57175"/>
              <a:ext cx="531613" cy="9215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000"/>
                </a:lnSpc>
              </a:pPr>
              <a:r>
                <a:rPr lang="en-US" sz="3125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041630" y="5035451"/>
            <a:ext cx="2530525" cy="442912"/>
            <a:chOff x="0" y="0"/>
            <a:chExt cx="3374033" cy="5905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374033" cy="590550"/>
            </a:xfrm>
            <a:custGeom>
              <a:avLst/>
              <a:gdLst/>
              <a:ahLst/>
              <a:cxnLst/>
              <a:rect r="r" b="b" t="t" l="l"/>
              <a:pathLst>
                <a:path h="590550" w="3374033">
                  <a:moveTo>
                    <a:pt x="0" y="0"/>
                  </a:moveTo>
                  <a:lnTo>
                    <a:pt x="3374033" y="0"/>
                  </a:lnTo>
                  <a:lnTo>
                    <a:pt x="3374033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14300"/>
              <a:ext cx="3374033" cy="704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2750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Reduce Waste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828955" y="5778252"/>
            <a:ext cx="9395966" cy="19050"/>
            <a:chOff x="0" y="0"/>
            <a:chExt cx="12527955" cy="25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527915" cy="25400"/>
            </a:xfrm>
            <a:custGeom>
              <a:avLst/>
              <a:gdLst/>
              <a:ahLst/>
              <a:cxnLst/>
              <a:rect r="r" b="b" t="t" l="l"/>
              <a:pathLst>
                <a:path h="25400" w="12527915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515215" y="0"/>
                  </a:lnTo>
                  <a:cubicBezTo>
                    <a:pt x="12522200" y="0"/>
                    <a:pt x="12527915" y="5715"/>
                    <a:pt x="12527915" y="12700"/>
                  </a:cubicBezTo>
                  <a:cubicBezTo>
                    <a:pt x="12527915" y="19685"/>
                    <a:pt x="12522200" y="25400"/>
                    <a:pt x="12515215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56565B"/>
            </a:solidFill>
          </p:spPr>
        </p:sp>
      </p:grpSp>
      <p:sp>
        <p:nvSpPr>
          <p:cNvPr name="Freeform 27" id="27" descr="preencoded.png"/>
          <p:cNvSpPr/>
          <p:nvPr/>
        </p:nvSpPr>
        <p:spPr>
          <a:xfrm flipH="false" flipV="false" rot="0">
            <a:off x="1032868" y="5832722"/>
            <a:ext cx="8070205" cy="1009947"/>
          </a:xfrm>
          <a:custGeom>
            <a:avLst/>
            <a:gdLst/>
            <a:ahLst/>
            <a:cxnLst/>
            <a:rect r="r" b="b" t="t" l="l"/>
            <a:pathLst>
              <a:path h="1009947" w="8070205">
                <a:moveTo>
                  <a:pt x="0" y="0"/>
                </a:moveTo>
                <a:lnTo>
                  <a:pt x="8070204" y="0"/>
                </a:lnTo>
                <a:lnTo>
                  <a:pt x="8070204" y="1009948"/>
                </a:lnTo>
                <a:lnTo>
                  <a:pt x="0" y="1009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4868466" y="6088559"/>
            <a:ext cx="398710" cy="498276"/>
            <a:chOff x="0" y="0"/>
            <a:chExt cx="531613" cy="66436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57175"/>
              <a:ext cx="531613" cy="9215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000"/>
                </a:lnSpc>
              </a:pPr>
              <a:r>
                <a:rPr lang="en-US" sz="3125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386590" y="6116241"/>
            <a:ext cx="3007370" cy="442912"/>
            <a:chOff x="0" y="0"/>
            <a:chExt cx="4009827" cy="5905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009827" cy="590550"/>
            </a:xfrm>
            <a:custGeom>
              <a:avLst/>
              <a:gdLst/>
              <a:ahLst/>
              <a:cxnLst/>
              <a:rect r="r" b="b" t="t" l="l"/>
              <a:pathLst>
                <a:path h="590550" w="4009827">
                  <a:moveTo>
                    <a:pt x="0" y="0"/>
                  </a:moveTo>
                  <a:lnTo>
                    <a:pt x="4009827" y="0"/>
                  </a:lnTo>
                  <a:lnTo>
                    <a:pt x="400982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14300"/>
              <a:ext cx="4009827" cy="7048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25"/>
                </a:lnSpc>
              </a:pPr>
              <a:r>
                <a:rPr lang="en-US" sz="2750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Build Community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92238" y="7161610"/>
            <a:ext cx="16303526" cy="907256"/>
            <a:chOff x="0" y="0"/>
            <a:chExt cx="21738035" cy="120967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1738034" cy="1209675"/>
            </a:xfrm>
            <a:custGeom>
              <a:avLst/>
              <a:gdLst/>
              <a:ahLst/>
              <a:cxnLst/>
              <a:rect r="r" b="b" t="t" l="l"/>
              <a:pathLst>
                <a:path h="1209675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61925"/>
              <a:ext cx="21738035" cy="1371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274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Quickneed users save money, reduce waste through collaborative consumption, and build campus community connections via a user-friendly mobile experience.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91167"/>
          </a:xfrm>
          <a:custGeom>
            <a:avLst/>
            <a:gdLst/>
            <a:ahLst/>
            <a:cxnLst/>
            <a:rect r="r" b="b" t="t" l="l"/>
            <a:pathLst>
              <a:path h="10291167" w="6858000">
                <a:moveTo>
                  <a:pt x="0" y="0"/>
                </a:moveTo>
                <a:lnTo>
                  <a:pt x="6858000" y="0"/>
                </a:lnTo>
                <a:lnTo>
                  <a:pt x="6858000" y="10291167"/>
                </a:lnTo>
                <a:lnTo>
                  <a:pt x="0" y="10291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29550" y="763340"/>
            <a:ext cx="9486900" cy="1734741"/>
            <a:chOff x="0" y="0"/>
            <a:chExt cx="12649200" cy="23129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649200" cy="2312988"/>
            </a:xfrm>
            <a:custGeom>
              <a:avLst/>
              <a:gdLst/>
              <a:ahLst/>
              <a:cxnLst/>
              <a:rect r="r" b="b" t="t" l="l"/>
              <a:pathLst>
                <a:path h="2312988" w="12649200">
                  <a:moveTo>
                    <a:pt x="0" y="0"/>
                  </a:moveTo>
                  <a:lnTo>
                    <a:pt x="12649200" y="0"/>
                  </a:lnTo>
                  <a:lnTo>
                    <a:pt x="12649200" y="2312988"/>
                  </a:lnTo>
                  <a:lnTo>
                    <a:pt x="0" y="23129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00025"/>
              <a:ext cx="12649200" cy="25130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174"/>
                </a:lnSpc>
              </a:pPr>
              <a:r>
                <a:rPr lang="en-US" sz="5437">
                  <a:solidFill>
                    <a:srgbClr val="F2F2F3"/>
                  </a:solidFill>
                  <a:latin typeface="Poppins"/>
                  <a:ea typeface="Poppins"/>
                  <a:cs typeface="Poppins"/>
                  <a:sym typeface="Poppins"/>
                </a:rPr>
                <a:t>Transforming Campus Sharing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29550" y="3053209"/>
            <a:ext cx="4535240" cy="916037"/>
            <a:chOff x="0" y="0"/>
            <a:chExt cx="6046987" cy="12213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046987" cy="1221383"/>
            </a:xfrm>
            <a:custGeom>
              <a:avLst/>
              <a:gdLst/>
              <a:ahLst/>
              <a:cxnLst/>
              <a:rect r="r" b="b" t="t" l="l"/>
              <a:pathLst>
                <a:path h="1221383" w="6046987">
                  <a:moveTo>
                    <a:pt x="0" y="0"/>
                  </a:moveTo>
                  <a:lnTo>
                    <a:pt x="6046987" y="0"/>
                  </a:lnTo>
                  <a:lnTo>
                    <a:pt x="6046987" y="1221383"/>
                  </a:lnTo>
                  <a:lnTo>
                    <a:pt x="0" y="1221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6046987" cy="12880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625"/>
                </a:lnSpc>
              </a:pPr>
              <a:r>
                <a:rPr lang="en-US" sz="7187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100%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362057" y="4316165"/>
            <a:ext cx="3470225" cy="433834"/>
            <a:chOff x="0" y="0"/>
            <a:chExt cx="4626967" cy="57844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26967" cy="578445"/>
            </a:xfrm>
            <a:custGeom>
              <a:avLst/>
              <a:gdLst/>
              <a:ahLst/>
              <a:cxnLst/>
              <a:rect r="r" b="b" t="t" l="l"/>
              <a:pathLst>
                <a:path h="578445" w="4626967">
                  <a:moveTo>
                    <a:pt x="0" y="0"/>
                  </a:moveTo>
                  <a:lnTo>
                    <a:pt x="4626967" y="0"/>
                  </a:lnTo>
                  <a:lnTo>
                    <a:pt x="4626967" y="578445"/>
                  </a:lnTo>
                  <a:lnTo>
                    <a:pt x="0" y="578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04775"/>
              <a:ext cx="4626967" cy="6832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049"/>
                </a:lnSpc>
              </a:pPr>
              <a:r>
                <a:rPr lang="en-US" sz="2687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Sustainable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829550" y="4916538"/>
            <a:ext cx="4535240" cy="888206"/>
            <a:chOff x="0" y="0"/>
            <a:chExt cx="6046987" cy="11842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046987" cy="1184275"/>
            </a:xfrm>
            <a:custGeom>
              <a:avLst/>
              <a:gdLst/>
              <a:ahLst/>
              <a:cxnLst/>
              <a:rect r="r" b="b" t="t" l="l"/>
              <a:pathLst>
                <a:path h="1184275" w="6046987">
                  <a:moveTo>
                    <a:pt x="0" y="0"/>
                  </a:moveTo>
                  <a:lnTo>
                    <a:pt x="6046987" y="0"/>
                  </a:lnTo>
                  <a:lnTo>
                    <a:pt x="6046987" y="1184275"/>
                  </a:lnTo>
                  <a:lnTo>
                    <a:pt x="0" y="1184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61925"/>
              <a:ext cx="6046987" cy="1346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124"/>
                </a:lnSpc>
              </a:pPr>
              <a:r>
                <a:rPr lang="en-US" sz="2125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Future of resource sharing in educational communities.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781210" y="3053209"/>
            <a:ext cx="4535240" cy="916037"/>
            <a:chOff x="0" y="0"/>
            <a:chExt cx="6046987" cy="12213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046987" cy="1221383"/>
            </a:xfrm>
            <a:custGeom>
              <a:avLst/>
              <a:gdLst/>
              <a:ahLst/>
              <a:cxnLst/>
              <a:rect r="r" b="b" t="t" l="l"/>
              <a:pathLst>
                <a:path h="1221383" w="6046987">
                  <a:moveTo>
                    <a:pt x="0" y="0"/>
                  </a:moveTo>
                  <a:lnTo>
                    <a:pt x="6046987" y="0"/>
                  </a:lnTo>
                  <a:lnTo>
                    <a:pt x="6046987" y="1221383"/>
                  </a:lnTo>
                  <a:lnTo>
                    <a:pt x="0" y="1221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6046987" cy="12880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625"/>
                </a:lnSpc>
              </a:pPr>
              <a:r>
                <a:rPr lang="en-US" sz="7187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50%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313717" y="4316165"/>
            <a:ext cx="3470225" cy="433834"/>
            <a:chOff x="0" y="0"/>
            <a:chExt cx="4626967" cy="57844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626967" cy="578445"/>
            </a:xfrm>
            <a:custGeom>
              <a:avLst/>
              <a:gdLst/>
              <a:ahLst/>
              <a:cxnLst/>
              <a:rect r="r" b="b" t="t" l="l"/>
              <a:pathLst>
                <a:path h="578445" w="4626967">
                  <a:moveTo>
                    <a:pt x="0" y="0"/>
                  </a:moveTo>
                  <a:lnTo>
                    <a:pt x="4626967" y="0"/>
                  </a:lnTo>
                  <a:lnTo>
                    <a:pt x="4626967" y="578445"/>
                  </a:lnTo>
                  <a:lnTo>
                    <a:pt x="0" y="578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04775"/>
              <a:ext cx="4626967" cy="6832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049"/>
                </a:lnSpc>
              </a:pPr>
              <a:r>
                <a:rPr lang="en-US" sz="2687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Cost-Effective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781210" y="4916538"/>
            <a:ext cx="4535240" cy="888206"/>
            <a:chOff x="0" y="0"/>
            <a:chExt cx="6046987" cy="11842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046987" cy="1184275"/>
            </a:xfrm>
            <a:custGeom>
              <a:avLst/>
              <a:gdLst/>
              <a:ahLst/>
              <a:cxnLst/>
              <a:rect r="r" b="b" t="t" l="l"/>
              <a:pathLst>
                <a:path h="1184275" w="6046987">
                  <a:moveTo>
                    <a:pt x="0" y="0"/>
                  </a:moveTo>
                  <a:lnTo>
                    <a:pt x="6046987" y="0"/>
                  </a:lnTo>
                  <a:lnTo>
                    <a:pt x="6046987" y="1184275"/>
                  </a:lnTo>
                  <a:lnTo>
                    <a:pt x="0" y="1184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161925"/>
              <a:ext cx="6046987" cy="1346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124"/>
                </a:lnSpc>
              </a:pPr>
              <a:r>
                <a:rPr lang="en-US" sz="2125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A cost-effective solution for all students.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305306" y="6776294"/>
            <a:ext cx="4535240" cy="916037"/>
            <a:chOff x="0" y="0"/>
            <a:chExt cx="6046987" cy="122138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046987" cy="1221383"/>
            </a:xfrm>
            <a:custGeom>
              <a:avLst/>
              <a:gdLst/>
              <a:ahLst/>
              <a:cxnLst/>
              <a:rect r="r" b="b" t="t" l="l"/>
              <a:pathLst>
                <a:path h="1221383" w="6046987">
                  <a:moveTo>
                    <a:pt x="0" y="0"/>
                  </a:moveTo>
                  <a:lnTo>
                    <a:pt x="6046987" y="0"/>
                  </a:lnTo>
                  <a:lnTo>
                    <a:pt x="6046987" y="1221383"/>
                  </a:lnTo>
                  <a:lnTo>
                    <a:pt x="0" y="1221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6046987" cy="12880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8625"/>
                </a:lnSpc>
              </a:pPr>
              <a:r>
                <a:rPr lang="en-US" sz="7187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100K+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837812" y="8039249"/>
            <a:ext cx="3470225" cy="433834"/>
            <a:chOff x="0" y="0"/>
            <a:chExt cx="4626967" cy="57844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626967" cy="578445"/>
            </a:xfrm>
            <a:custGeom>
              <a:avLst/>
              <a:gdLst/>
              <a:ahLst/>
              <a:cxnLst/>
              <a:rect r="r" b="b" t="t" l="l"/>
              <a:pathLst>
                <a:path h="578445" w="4626967">
                  <a:moveTo>
                    <a:pt x="0" y="0"/>
                  </a:moveTo>
                  <a:lnTo>
                    <a:pt x="4626967" y="0"/>
                  </a:lnTo>
                  <a:lnTo>
                    <a:pt x="4626967" y="578445"/>
                  </a:lnTo>
                  <a:lnTo>
                    <a:pt x="0" y="578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04775"/>
              <a:ext cx="4626967" cy="68322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049"/>
                </a:lnSpc>
              </a:pPr>
              <a:r>
                <a:rPr lang="en-US" sz="2687">
                  <a:solidFill>
                    <a:srgbClr val="E5E0DF"/>
                  </a:solidFill>
                  <a:latin typeface="Poppins"/>
                  <a:ea typeface="Poppins"/>
                  <a:cs typeface="Poppins"/>
                  <a:sym typeface="Poppins"/>
                </a:rPr>
                <a:t>Empowering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0305306" y="8639621"/>
            <a:ext cx="4535240" cy="888206"/>
            <a:chOff x="0" y="0"/>
            <a:chExt cx="6046987" cy="118427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046987" cy="1184275"/>
            </a:xfrm>
            <a:custGeom>
              <a:avLst/>
              <a:gdLst/>
              <a:ahLst/>
              <a:cxnLst/>
              <a:rect r="r" b="b" t="t" l="l"/>
              <a:pathLst>
                <a:path h="1184275" w="6046987">
                  <a:moveTo>
                    <a:pt x="0" y="0"/>
                  </a:moveTo>
                  <a:lnTo>
                    <a:pt x="6046987" y="0"/>
                  </a:lnTo>
                  <a:lnTo>
                    <a:pt x="6046987" y="1184275"/>
                  </a:lnTo>
                  <a:lnTo>
                    <a:pt x="0" y="1184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61925"/>
              <a:ext cx="6046987" cy="13462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124"/>
                </a:lnSpc>
              </a:pPr>
              <a:r>
                <a:rPr lang="en-US" sz="2125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Empowering students through technology.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DAGjdyP4EzY</dc:identifier>
  <dcterms:modified xsi:type="dcterms:W3CDTF">2011-08-01T06:04:30Z</dcterms:modified>
  <cp:revision>1</cp:revision>
  <dc:title>Quickneed_ Campus Sharing Simplified-2.pptx</dc:title>
</cp:coreProperties>
</file>